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780" r:id="rId2"/>
    <p:sldMasterId id="2147483797" r:id="rId3"/>
  </p:sldMasterIdLst>
  <p:notesMasterIdLst>
    <p:notesMasterId r:id="rId30"/>
  </p:notesMasterIdLst>
  <p:sldIdLst>
    <p:sldId id="270" r:id="rId4"/>
    <p:sldId id="299" r:id="rId5"/>
    <p:sldId id="300" r:id="rId6"/>
    <p:sldId id="301" r:id="rId7"/>
    <p:sldId id="302" r:id="rId8"/>
    <p:sldId id="303" r:id="rId9"/>
    <p:sldId id="304" r:id="rId10"/>
    <p:sldId id="280" r:id="rId11"/>
    <p:sldId id="283" r:id="rId12"/>
    <p:sldId id="284" r:id="rId13"/>
    <p:sldId id="285" r:id="rId14"/>
    <p:sldId id="286" r:id="rId15"/>
    <p:sldId id="287" r:id="rId16"/>
    <p:sldId id="288" r:id="rId17"/>
    <p:sldId id="305" r:id="rId18"/>
    <p:sldId id="306" r:id="rId19"/>
    <p:sldId id="307" r:id="rId20"/>
    <p:sldId id="295" r:id="rId21"/>
    <p:sldId id="296" r:id="rId22"/>
    <p:sldId id="308" r:id="rId23"/>
    <p:sldId id="298" r:id="rId24"/>
    <p:sldId id="291" r:id="rId25"/>
    <p:sldId id="292" r:id="rId26"/>
    <p:sldId id="293" r:id="rId27"/>
    <p:sldId id="294" r:id="rId28"/>
    <p:sldId id="30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296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8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i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1C9A-F840-47BB-BB69-C45004C7AFE5}" type="datetimeFigureOut">
              <a:rPr lang="si-LK" smtClean="0"/>
              <a:t>2020-01-07</a:t>
            </a:fld>
            <a:endParaRPr lang="si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i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i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i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63B1B-4EE6-4BB9-9D3A-F0133B59A0BD}" type="slidenum">
              <a:rPr lang="si-LK" smtClean="0"/>
              <a:t>‹#›</a:t>
            </a:fld>
            <a:endParaRPr lang="si-LK"/>
          </a:p>
        </p:txBody>
      </p:sp>
    </p:spTree>
    <p:extLst>
      <p:ext uri="{BB962C8B-B14F-4D97-AF65-F5344CB8AC3E}">
        <p14:creationId xmlns:p14="http://schemas.microsoft.com/office/powerpoint/2010/main" val="742224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Katon</a:t>
            </a:r>
            <a:r>
              <a:rPr lang="en-US" sz="2400" dirty="0"/>
              <a:t> supports web API desktop and mobile testing, in mobile we can go for either android or iOS, actually this is a single tool which gives alternation to many other tools like if u talk about  selenium that is giving support only on web base and if we talk about </a:t>
            </a:r>
            <a:r>
              <a:rPr lang="en-US" sz="2400" dirty="0" err="1"/>
              <a:t>soapUI</a:t>
            </a:r>
            <a:r>
              <a:rPr lang="en-US" sz="2400" dirty="0"/>
              <a:t> that is giving support only web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B688-980F-45D0-BCAF-F02D7261C6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Katalon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Studio has a system of built-in integrations with various platforms such as Jira, Jenkins,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,,Slack and so on, that helps optimize automation efficiency.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3CBA-4F75-401D-A14C-05225417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2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Katalon</a:t>
            </a:r>
            <a:r>
              <a:rPr lang="en-US" dirty="0"/>
              <a:t> studio is completely free we can easily download it by using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DB688-980F-45D0-BCAF-F02D7261C6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70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Katalon</a:t>
            </a:r>
            <a:r>
              <a:rPr lang="en-US" dirty="0"/>
              <a:t> is user friendly tool with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 graphics with tree views, tables, and build in keywords </a:t>
            </a:r>
            <a:r>
              <a:rPr lang="en-US" dirty="0"/>
              <a:t>even a beginner can easily understand. Lot of things we can do by just drag and drop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dirty="0"/>
              <a:t>Unlike other testing tools </a:t>
            </a:r>
            <a:r>
              <a:rPr lang="en-US" dirty="0" err="1"/>
              <a:t>Katalon</a:t>
            </a:r>
            <a:r>
              <a:rPr lang="en-US" dirty="0"/>
              <a:t> Studio is a flexible  for users either with or without coding skills. Can do testing without any problem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3CBA-4F75-401D-A14C-05225417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7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the </a:t>
            </a:r>
            <a:r>
              <a:rPr lang="en-US" dirty="0" err="1"/>
              <a:t>katalon</a:t>
            </a:r>
            <a:r>
              <a:rPr lang="en-US" dirty="0"/>
              <a:t> has their own built in reporting system.,</a:t>
            </a:r>
            <a:r>
              <a:rPr lang="en-US" dirty="0" err="1"/>
              <a:t>katalon</a:t>
            </a:r>
            <a:r>
              <a:rPr lang="en-US" dirty="0"/>
              <a:t> analytics.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3CBA-4F75-401D-A14C-05225417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90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4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3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9567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977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1292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386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996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6908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4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7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8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30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95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838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42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26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4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3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40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6517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033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40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7633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4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285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CF7EC-5F7F-4D84-B848-2F5E7B36EA6F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7454-CD2B-4399-9B19-67A01026B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6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10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625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29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61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538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8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78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40901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06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7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274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93055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77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8704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280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78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1297-A160-43E9-817A-A71C2C4F7944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6044C-631C-4875-893D-CA7380FAE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6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96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306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669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711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285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3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4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82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web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143000" y="4572000"/>
            <a:ext cx="6216024" cy="1085088"/>
          </a:xfrm>
        </p:spPr>
        <p:txBody>
          <a:bodyPr>
            <a:normAutofit/>
          </a:bodyPr>
          <a:lstStyle/>
          <a:p>
            <a:pPr algn="ctr"/>
            <a:r>
              <a:rPr lang="en-US" sz="4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Katalon</a:t>
            </a:r>
            <a:endParaRPr lang="en-US" sz="4200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CD9FB44-35C4-4271-A4B0-675D47804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447800"/>
            <a:ext cx="4598536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14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BDDD-E72E-47EE-92D7-0122A7D0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i-L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&amp; Playback  Actions..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446581-A69D-4E57-829B-78462BDDF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809750"/>
            <a:ext cx="4292834" cy="29125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17600-0471-48F8-9DBF-0F8279F1CA5C}"/>
              </a:ext>
            </a:extLst>
          </p:cNvPr>
          <p:cNvSpPr txBox="1"/>
          <p:nvPr/>
        </p:nvSpPr>
        <p:spPr>
          <a:xfrm>
            <a:off x="5001065" y="1922878"/>
            <a:ext cx="38510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It supports to new users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Save user’s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si-LK" sz="21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462630-3164-4D56-BD75-708833742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65" y="2912305"/>
            <a:ext cx="2474595" cy="213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D0F67-E2DD-48A3-9329-9679460EF0A3}"/>
              </a:ext>
            </a:extLst>
          </p:cNvPr>
          <p:cNvSpPr txBox="1"/>
          <p:nvPr/>
        </p:nvSpPr>
        <p:spPr>
          <a:xfrm>
            <a:off x="5001065" y="5045906"/>
            <a:ext cx="361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You can run your test case on multiple browsers..</a:t>
            </a:r>
            <a:r>
              <a:rPr lang="en-US" sz="1350" dirty="0"/>
              <a:t> </a:t>
            </a:r>
            <a:endParaRPr lang="si-LK" sz="1350" dirty="0"/>
          </a:p>
        </p:txBody>
      </p:sp>
    </p:spTree>
    <p:extLst>
      <p:ext uri="{BB962C8B-B14F-4D97-AF65-F5344CB8AC3E}">
        <p14:creationId xmlns:p14="http://schemas.microsoft.com/office/powerpoint/2010/main" val="15599205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7F5C-E2A6-4AB5-A5F5-18B9180C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cases in manual &amp; Script views..</a:t>
            </a:r>
            <a:endParaRPr lang="si-LK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D8265-D73E-4FFD-A9C0-CA1A4EED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2305051"/>
            <a:ext cx="6447501" cy="3083222"/>
          </a:xfrm>
        </p:spPr>
        <p:txBody>
          <a:bodyPr>
            <a:normAutofit/>
          </a:bodyPr>
          <a:lstStyle/>
          <a:p>
            <a:r>
              <a:rPr lang="en-US" sz="1800" dirty="0"/>
              <a:t>If you are a new to use this </a:t>
            </a:r>
            <a:r>
              <a:rPr lang="en-US" sz="1800" dirty="0" err="1"/>
              <a:t>tool,choose</a:t>
            </a:r>
            <a:r>
              <a:rPr lang="en-US" sz="1800" dirty="0"/>
              <a:t> manual mode to easily test your software.</a:t>
            </a:r>
            <a:endParaRPr lang="si-LK" sz="1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8F353-D500-4DEB-8AB2-9124091F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2988505"/>
            <a:ext cx="4889293" cy="269923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4DAD2D-3584-42DD-88A4-0F5206641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77" y="3577366"/>
            <a:ext cx="3378994" cy="232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97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9F54-9F1B-4F4D-9C1D-235094A2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237078"/>
            <a:ext cx="8196384" cy="4151194"/>
          </a:xfrm>
        </p:spPr>
        <p:txBody>
          <a:bodyPr>
            <a:normAutofit/>
          </a:bodyPr>
          <a:lstStyle/>
          <a:p>
            <a:r>
              <a:rPr lang="en-US" sz="1800" dirty="0"/>
              <a:t>If you are a good one in programing you can choose script mode..</a:t>
            </a:r>
            <a:endParaRPr lang="si-LK" sz="18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23B6BC-5334-4C92-A4FA-162A2EE2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846220"/>
            <a:ext cx="4900613" cy="3259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97BC09-E995-4F0A-85DF-DA3FC756218F}"/>
              </a:ext>
            </a:extLst>
          </p:cNvPr>
          <p:cNvSpPr txBox="1"/>
          <p:nvPr/>
        </p:nvSpPr>
        <p:spPr>
          <a:xfrm>
            <a:off x="5623560" y="2260503"/>
            <a:ext cx="301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But it allows to do your program only java or groovy languages..</a:t>
            </a:r>
            <a:endParaRPr lang="si-LK" sz="1800" dirty="0"/>
          </a:p>
        </p:txBody>
      </p:sp>
    </p:spTree>
    <p:extLst>
      <p:ext uri="{BB962C8B-B14F-4D97-AF65-F5344CB8AC3E}">
        <p14:creationId xmlns:p14="http://schemas.microsoft.com/office/powerpoint/2010/main" val="22575689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EC6CC6-B7C5-4B56-BAEE-76BF18AD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Advantages…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8C088-3FD5-4B9C-865D-C1ED9C90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263504"/>
          </a:xfrm>
        </p:spPr>
        <p:txBody>
          <a:bodyPr>
            <a:normAutofit/>
          </a:bodyPr>
          <a:lstStyle/>
          <a:p>
            <a:r>
              <a:rPr lang="en-US" sz="2400" dirty="0"/>
              <a:t>Supports different kinds of applications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51B69-C51E-4C99-BA92-7F500F1C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37" y="3429001"/>
            <a:ext cx="4168209" cy="1444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B88647-2776-469F-B71F-5AA7DF7D2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291" y="2575646"/>
            <a:ext cx="3400736" cy="31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816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CE6A2B-5A21-4F37-AA0D-E69A41B9F584}"/>
              </a:ext>
            </a:extLst>
          </p:cNvPr>
          <p:cNvSpPr/>
          <p:nvPr/>
        </p:nvSpPr>
        <p:spPr>
          <a:xfrm>
            <a:off x="3943612" y="5157788"/>
            <a:ext cx="4571738" cy="2056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BC1B0-2048-41C7-B658-E8231C26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20" y="1350383"/>
            <a:ext cx="3679115" cy="4577802"/>
          </a:xfrm>
        </p:spPr>
        <p:txBody>
          <a:bodyPr>
            <a:normAutofit fontScale="92500"/>
          </a:bodyPr>
          <a:lstStyle/>
          <a:p>
            <a:pPr marL="685800" lvl="2" indent="0">
              <a:buNone/>
            </a:pPr>
            <a:endParaRPr lang="en-US" sz="2400" dirty="0"/>
          </a:p>
          <a:p>
            <a:pPr marL="685800" lvl="2" indent="0">
              <a:buNone/>
            </a:pPr>
            <a:endParaRPr lang="en-US" sz="2400" dirty="0"/>
          </a:p>
          <a:p>
            <a:pPr lvl="2"/>
            <a:r>
              <a:rPr lang="en-US" sz="2400" dirty="0"/>
              <a:t>built-in integrations with various platforms</a:t>
            </a:r>
            <a:endParaRPr lang="en-US" sz="3000" dirty="0"/>
          </a:p>
          <a:p>
            <a:pPr lvl="3"/>
            <a:r>
              <a:rPr lang="en-US" sz="1950" dirty="0"/>
              <a:t>Git     </a:t>
            </a:r>
          </a:p>
          <a:p>
            <a:pPr lvl="3"/>
            <a:r>
              <a:rPr lang="en-US" sz="1950" dirty="0"/>
              <a:t>Jira</a:t>
            </a:r>
          </a:p>
          <a:p>
            <a:pPr lvl="3"/>
            <a:r>
              <a:rPr lang="en-US" sz="1950" dirty="0"/>
              <a:t>Jenkins</a:t>
            </a:r>
          </a:p>
          <a:p>
            <a:pPr lvl="3"/>
            <a:r>
              <a:rPr lang="en-US" sz="1950" dirty="0" err="1"/>
              <a:t>Qtest</a:t>
            </a:r>
            <a:endParaRPr lang="en-US" sz="1950" dirty="0"/>
          </a:p>
          <a:p>
            <a:pPr lvl="3"/>
            <a:r>
              <a:rPr lang="en-US" sz="1950" dirty="0"/>
              <a:t>slack</a:t>
            </a:r>
          </a:p>
          <a:p>
            <a:pPr lvl="3"/>
            <a:r>
              <a:rPr lang="en-US" sz="1950" dirty="0"/>
              <a:t>TeamCity</a:t>
            </a:r>
          </a:p>
          <a:p>
            <a:pPr lvl="3"/>
            <a:endParaRPr lang="en-US" sz="195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49D13-7E33-4522-99A0-A7CDD57A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612" y="1445118"/>
            <a:ext cx="4571738" cy="37126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113E9D7-AC70-4F66-99E3-418B381DDA92}"/>
              </a:ext>
            </a:extLst>
          </p:cNvPr>
          <p:cNvSpPr/>
          <p:nvPr/>
        </p:nvSpPr>
        <p:spPr>
          <a:xfrm>
            <a:off x="5850466" y="4481314"/>
            <a:ext cx="758030" cy="78270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7A08B-E209-4E48-A82E-96E0BE02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82" y="4686934"/>
            <a:ext cx="557197" cy="371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7DC10D-828B-488D-844C-1D796C257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131" y="1700213"/>
            <a:ext cx="740982" cy="7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963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79F1-0616-4ECC-AF45-1DBD72A28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04800"/>
            <a:ext cx="7886700" cy="6172199"/>
          </a:xfrm>
        </p:spPr>
        <p:txBody>
          <a:bodyPr/>
          <a:lstStyle/>
          <a:p>
            <a:r>
              <a:rPr lang="en-US" sz="2400" dirty="0"/>
              <a:t>Free</a:t>
            </a:r>
          </a:p>
          <a:p>
            <a:pPr marL="0" indent="0">
              <a:buNone/>
            </a:pPr>
            <a:r>
              <a:rPr lang="en-US" sz="18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https://www.katalon.com/</a:t>
            </a:r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Support parallel execution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13FFD-5ACE-42DE-912F-E9E31D0D4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447801"/>
            <a:ext cx="6629400" cy="30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1633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383EBE-8993-4C01-BC81-6942D4193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8718"/>
            <a:ext cx="7886700" cy="4579144"/>
          </a:xfrm>
        </p:spPr>
        <p:txBody>
          <a:bodyPr>
            <a:normAutofit/>
          </a:bodyPr>
          <a:lstStyle/>
          <a:p>
            <a:r>
              <a:rPr lang="en-US" sz="2800" dirty="0"/>
              <a:t>Easy to use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Very basic coding is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3AC8A-978F-491D-B310-6B33F481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43" y="1439090"/>
            <a:ext cx="3482784" cy="5037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C87C7F-7CD5-4156-BFCC-2E75F658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4" y="1981200"/>
            <a:ext cx="4214726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8318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8125-CEB0-4AC5-A4B7-3CDD3D77C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1867"/>
            <a:ext cx="7886700" cy="4048106"/>
          </a:xfrm>
        </p:spPr>
        <p:txBody>
          <a:bodyPr/>
          <a:lstStyle/>
          <a:p>
            <a:r>
              <a:rPr lang="en-US" sz="2400" dirty="0"/>
              <a:t>Can get better understanding of test executions of multiple projects in real time. 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718CA-1388-4198-878F-2E05F2458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2281234"/>
            <a:ext cx="4811361" cy="32615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182EC-A84F-4D98-AB11-3107C97F7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51" y="3151595"/>
            <a:ext cx="34290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0002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1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353" y="-152400"/>
            <a:ext cx="7156247" cy="1578219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Disadvantages…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891870" y="1930311"/>
            <a:ext cx="64150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 </a:t>
            </a:r>
            <a:r>
              <a:rPr lang="en-US" sz="3600" dirty="0"/>
              <a:t>Unlike tools like Selenium the script  creation is limited to Java and   Groovy only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62" y="3536068"/>
            <a:ext cx="2209067" cy="1943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889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58" y="3810000"/>
            <a:ext cx="3182483" cy="2050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15954812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054" y="1066800"/>
            <a:ext cx="7886700" cy="2587751"/>
          </a:xfrm>
        </p:spPr>
        <p:txBody>
          <a:bodyPr>
            <a:noAutofit/>
          </a:bodyPr>
          <a:lstStyle/>
          <a:p>
            <a:r>
              <a:rPr lang="en-US" sz="4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now there is no support for distributed testing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8" t="-1371" r="4632" b="4219"/>
          <a:stretch/>
        </p:blipFill>
        <p:spPr>
          <a:xfrm>
            <a:off x="3048000" y="3200400"/>
            <a:ext cx="4877513" cy="29515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957609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38200"/>
            <a:ext cx="8229600" cy="2362200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chemeClr val="tx1">
                    <a:lumMod val="75000"/>
                    <a:lumOff val="25000"/>
                  </a:schemeClr>
                </a:solidFill>
              </a:rPr>
              <a:t>   What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is </a:t>
            </a:r>
            <a:r>
              <a:rPr lang="en-US" sz="8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8860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8370071" cy="32766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open source The tool has a closed source code</a:t>
            </a:r>
            <a: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b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100" b="1" dirty="0"/>
            </a:b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resulting in a smaller number of developers in the community. Selenium, one of the main competitors to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Katalon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is an open-source tool that allows engineers to customize it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195" y="3725557"/>
            <a:ext cx="5035610" cy="2827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56632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35" y="1470166"/>
            <a:ext cx="7886700" cy="3263504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sz="4950" b="1" dirty="0"/>
              <a:t>Documentation is somehow not detailed enough and the community is smaller than other commercial tools</a:t>
            </a:r>
          </a:p>
        </p:txBody>
      </p:sp>
    </p:spTree>
    <p:extLst>
      <p:ext uri="{BB962C8B-B14F-4D97-AF65-F5344CB8AC3E}">
        <p14:creationId xmlns:p14="http://schemas.microsoft.com/office/powerpoint/2010/main" val="125407146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Alternatives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2465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Free Software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66" y="2698629"/>
            <a:ext cx="2359749" cy="5555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43" y="2508671"/>
            <a:ext cx="2753496" cy="9354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391" y="3920526"/>
            <a:ext cx="1600200" cy="1600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530" y="3827526"/>
            <a:ext cx="1682771" cy="16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855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246" y="678164"/>
            <a:ext cx="6347713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Freemium and Premium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Softwares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33986" r="-654" b="33857"/>
          <a:stretch/>
        </p:blipFill>
        <p:spPr>
          <a:xfrm>
            <a:off x="3392504" y="3997141"/>
            <a:ext cx="2644416" cy="850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1" t="4967" r="25746" b="10980"/>
          <a:stretch/>
        </p:blipFill>
        <p:spPr>
          <a:xfrm>
            <a:off x="949549" y="3317706"/>
            <a:ext cx="1492624" cy="1519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5" b="19453"/>
          <a:stretch/>
        </p:blipFill>
        <p:spPr>
          <a:xfrm>
            <a:off x="3467617" y="2905961"/>
            <a:ext cx="2346298" cy="859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12" y="2284399"/>
            <a:ext cx="2899373" cy="592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83" y="3291656"/>
            <a:ext cx="2765627" cy="145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6" t="39777" r="25624" b="41517"/>
          <a:stretch/>
        </p:blipFill>
        <p:spPr>
          <a:xfrm>
            <a:off x="949549" y="4950457"/>
            <a:ext cx="3691217" cy="793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78" y="4950456"/>
            <a:ext cx="2743564" cy="669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89" y="2261372"/>
            <a:ext cx="2404961" cy="6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602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587" y="857251"/>
            <a:ext cx="7886700" cy="994172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Vs. Selenium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761002"/>
              </p:ext>
            </p:extLst>
          </p:nvPr>
        </p:nvGraphicFramePr>
        <p:xfrm>
          <a:off x="613954" y="1600204"/>
          <a:ext cx="7914459" cy="502919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002636">
                  <a:extLst>
                    <a:ext uri="{9D8B030D-6E8A-4147-A177-3AD203B41FA5}">
                      <a16:colId xmlns:a16="http://schemas.microsoft.com/office/drawing/2014/main" val="4208014934"/>
                    </a:ext>
                  </a:extLst>
                </a:gridCol>
                <a:gridCol w="2818525">
                  <a:extLst>
                    <a:ext uri="{9D8B030D-6E8A-4147-A177-3AD203B41FA5}">
                      <a16:colId xmlns:a16="http://schemas.microsoft.com/office/drawing/2014/main" val="116557732"/>
                    </a:ext>
                  </a:extLst>
                </a:gridCol>
                <a:gridCol w="3093298">
                  <a:extLst>
                    <a:ext uri="{9D8B030D-6E8A-4147-A177-3AD203B41FA5}">
                      <a16:colId xmlns:a16="http://schemas.microsoft.com/office/drawing/2014/main" val="4240404148"/>
                    </a:ext>
                  </a:extLst>
                </a:gridCol>
              </a:tblGrid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effectLst/>
                        </a:rPr>
                        <a:t>Features</a:t>
                      </a:r>
                      <a:endParaRPr lang="en-US" sz="1200" b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 err="1">
                          <a:effectLst/>
                        </a:rPr>
                        <a:t>Katalon</a:t>
                      </a:r>
                      <a:endParaRPr lang="en-US" sz="1200" b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1" dirty="0">
                          <a:effectLst/>
                        </a:rPr>
                        <a:t>Selenium</a:t>
                      </a:r>
                      <a:endParaRPr lang="en-US" sz="1200" b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2149065118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dirty="0">
                          <a:effectLst/>
                        </a:rPr>
                        <a:t>Test development platform</a:t>
                      </a:r>
                      <a:endParaRPr lang="en-US" sz="1100" b="0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Cross-platform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Cross-platform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1548388835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Application under test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Web and mobile apps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Web apps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4038842187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dirty="0">
                          <a:effectLst/>
                        </a:rPr>
                        <a:t>Scripting languages</a:t>
                      </a:r>
                      <a:endParaRPr lang="en-US" sz="1100" b="0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Java/Groovy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Java, C#, Perl, Python, JavaScript, Ruby, PHP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2716070610"/>
                  </a:ext>
                </a:extLst>
              </a:tr>
              <a:tr h="451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dirty="0">
                          <a:effectLst/>
                        </a:rPr>
                        <a:t>Programming skills</a:t>
                      </a:r>
                      <a:endParaRPr lang="en-US" sz="1100" b="0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Not required. Recommended for advanced test scripts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Advanced skills needed to integrate various tools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3511053591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Learning curves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Medium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High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1887707629"/>
                  </a:ext>
                </a:extLst>
              </a:tr>
              <a:tr h="451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Ease of installation and use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Easy to setup and run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Require installing and integrating various tools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3041743886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Script creation time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Quick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Slow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1349040599"/>
                  </a:ext>
                </a:extLst>
              </a:tr>
              <a:tr h="451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dirty="0">
                          <a:effectLst/>
                        </a:rPr>
                        <a:t>Object storage and maintenance</a:t>
                      </a:r>
                      <a:endParaRPr lang="en-US" sz="1100" b="0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Built-in object repository, XPath, object re-identification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XPath, UI Maps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1383720195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Image-based testing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Built-in support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Require installing additional libraries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3893451264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DevOps/ALM integrations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Many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No (require additional libraries)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3662248750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Continuous integrations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Popular CI tools (e.g. Jenkins, TeamCity)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Various CI tools (e.g. Jenkins, Cruise Control)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1126646279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Test Analytics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Katalon Analytics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No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4096342962"/>
                  </a:ext>
                </a:extLst>
              </a:tr>
              <a:tr h="45130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Product support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Ticketing support, community, dedicated staff (third-party support services)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Open source community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3589508277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License type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>
                          <a:effectLst/>
                        </a:rPr>
                        <a:t>Freeware</a:t>
                      </a:r>
                      <a:endParaRPr lang="en-US" sz="1100" b="0" i="1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Open source (Apache 2.0)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992125016"/>
                  </a:ext>
                </a:extLst>
              </a:tr>
              <a:tr h="2686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>
                          <a:effectLst/>
                        </a:rPr>
                        <a:t>Cost</a:t>
                      </a:r>
                      <a:endParaRPr lang="en-US" sz="1100" b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Free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100" i="1" dirty="0">
                          <a:effectLst/>
                        </a:rPr>
                        <a:t>Free</a:t>
                      </a:r>
                      <a:endParaRPr lang="en-US" sz="1100" b="0" i="1" dirty="0">
                        <a:effectLst/>
                        <a:latin typeface="inherit"/>
                      </a:endParaRPr>
                    </a:p>
                  </a:txBody>
                  <a:tcPr marL="20655" marR="20655" marT="20655" marB="20655" anchor="ctr"/>
                </a:tc>
                <a:extLst>
                  <a:ext uri="{0D108BD9-81ED-4DB2-BD59-A6C34878D82A}">
                    <a16:rowId xmlns:a16="http://schemas.microsoft.com/office/drawing/2014/main" val="428954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17158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03132-7004-4F93-B2F3-6DDEDD10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362200"/>
            <a:ext cx="6347713" cy="1320800"/>
          </a:xfrm>
        </p:spPr>
        <p:txBody>
          <a:bodyPr>
            <a:noAutofit/>
          </a:bodyPr>
          <a:lstStyle/>
          <a:p>
            <a:r>
              <a:rPr lang="si-LK" sz="8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you..</a:t>
            </a:r>
          </a:p>
        </p:txBody>
      </p:sp>
    </p:spTree>
    <p:extLst>
      <p:ext uri="{BB962C8B-B14F-4D97-AF65-F5344CB8AC3E}">
        <p14:creationId xmlns:p14="http://schemas.microsoft.com/office/powerpoint/2010/main" val="280724280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345614"/>
            <a:ext cx="6347713" cy="1320800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6213"/>
            <a:ext cx="6347714" cy="3880773"/>
          </a:xfrm>
        </p:spPr>
        <p:txBody>
          <a:bodyPr/>
          <a:lstStyle/>
          <a:p>
            <a:r>
              <a:rPr lang="en-US" sz="2400" dirty="0" err="1"/>
              <a:t>Katalon</a:t>
            </a:r>
            <a:r>
              <a:rPr lang="en-US" sz="2400" dirty="0"/>
              <a:t> Studio</a:t>
            </a:r>
          </a:p>
          <a:p>
            <a:r>
              <a:rPr lang="en-US" sz="2400" dirty="0" err="1"/>
              <a:t>Katalon</a:t>
            </a:r>
            <a:r>
              <a:rPr lang="en-US" sz="2400" dirty="0"/>
              <a:t> Recorder</a:t>
            </a:r>
          </a:p>
          <a:p>
            <a:r>
              <a:rPr lang="en-US" sz="2400" dirty="0" err="1"/>
              <a:t>Katalon</a:t>
            </a:r>
            <a:r>
              <a:rPr lang="en-US" sz="2400" dirty="0"/>
              <a:t> </a:t>
            </a:r>
            <a:r>
              <a:rPr lang="en-US" sz="2400" dirty="0" err="1"/>
              <a:t>TestOps</a:t>
            </a:r>
            <a:endParaRPr lang="en-US" sz="2400" dirty="0"/>
          </a:p>
          <a:p>
            <a:r>
              <a:rPr lang="en-US" sz="2400" dirty="0" err="1"/>
              <a:t>Katalium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779308"/>
            <a:ext cx="8085667" cy="30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6579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476" y="4553712"/>
            <a:ext cx="6216024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r>
              <a:rPr lang="en-US" sz="4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Studio</a:t>
            </a:r>
          </a:p>
        </p:txBody>
      </p:sp>
      <p:pic>
        <p:nvPicPr>
          <p:cNvPr id="4" name="Content Placeholder 3" descr="A close up of a sign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6" y="2399944"/>
            <a:ext cx="6216024" cy="183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0446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   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Recorder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71600"/>
            <a:ext cx="7391400" cy="4754563"/>
          </a:xfrm>
        </p:spPr>
      </p:pic>
    </p:spTree>
    <p:extLst>
      <p:ext uri="{BB962C8B-B14F-4D97-AF65-F5344CB8AC3E}">
        <p14:creationId xmlns:p14="http://schemas.microsoft.com/office/powerpoint/2010/main" val="26701864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Katalon</a:t>
            </a:r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TestOps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5" y="2160588"/>
            <a:ext cx="6034642" cy="3881437"/>
          </a:xfrm>
        </p:spPr>
      </p:pic>
    </p:spTree>
    <p:extLst>
      <p:ext uri="{BB962C8B-B14F-4D97-AF65-F5344CB8AC3E}">
        <p14:creationId xmlns:p14="http://schemas.microsoft.com/office/powerpoint/2010/main" val="15207042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            </a:t>
            </a:r>
            <a:r>
              <a:rPr lang="en-US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Katalium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5815"/>
            <a:ext cx="6348413" cy="3570982"/>
          </a:xfrm>
        </p:spPr>
      </p:pic>
    </p:spTree>
    <p:extLst>
      <p:ext uri="{BB962C8B-B14F-4D97-AF65-F5344CB8AC3E}">
        <p14:creationId xmlns:p14="http://schemas.microsoft.com/office/powerpoint/2010/main" val="36844634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18C04-5822-4C76-9613-35CE038E9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141" y="3347231"/>
            <a:ext cx="4249302" cy="1086023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F</a:t>
            </a:r>
            <a:r>
              <a:rPr lang="si-LK" sz="3300" b="1" dirty="0">
                <a:solidFill>
                  <a:schemeClr val="accent6">
                    <a:lumMod val="50000"/>
                  </a:schemeClr>
                </a:solidFill>
                <a:latin typeface="Algerian" panose="04020705040A02060702" pitchFamily="82" charset="0"/>
              </a:rPr>
              <a:t>eatures of katalon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858CB6-1CA6-4042-8CB7-F197231ED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66452" y="2113997"/>
            <a:ext cx="3665516" cy="26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401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E55B-C3B7-45B0-89C0-93A8F2F47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i-LK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Setup &amp; Start up tests easily..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2913FD-09EE-4569-9324-66B3AD223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1" y="1825408"/>
            <a:ext cx="8127998" cy="4727791"/>
          </a:xfrm>
        </p:spPr>
      </p:pic>
    </p:spTree>
    <p:extLst>
      <p:ext uri="{BB962C8B-B14F-4D97-AF65-F5344CB8AC3E}">
        <p14:creationId xmlns:p14="http://schemas.microsoft.com/office/powerpoint/2010/main" val="88998951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380</TotalTime>
  <Words>626</Words>
  <Application>Microsoft Office PowerPoint</Application>
  <PresentationFormat>On-screen Show (4:3)</PresentationFormat>
  <Paragraphs>127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Algerian</vt:lpstr>
      <vt:lpstr>Arial</vt:lpstr>
      <vt:lpstr>Calibri</vt:lpstr>
      <vt:lpstr>inherit</vt:lpstr>
      <vt:lpstr>Trebuchet MS</vt:lpstr>
      <vt:lpstr>Wingdings 3</vt:lpstr>
      <vt:lpstr>Facet</vt:lpstr>
      <vt:lpstr>1_Facet</vt:lpstr>
      <vt:lpstr>2_Facet</vt:lpstr>
      <vt:lpstr>Katalon</vt:lpstr>
      <vt:lpstr>   What is Katalon? </vt:lpstr>
      <vt:lpstr>Katalon</vt:lpstr>
      <vt:lpstr>Katalon Studio</vt:lpstr>
      <vt:lpstr>     Katalon Recorder</vt:lpstr>
      <vt:lpstr>Katalon TestOps</vt:lpstr>
      <vt:lpstr>            Katalium</vt:lpstr>
      <vt:lpstr>Features of katalon studio</vt:lpstr>
      <vt:lpstr>You can Setup &amp; Start up tests easily..</vt:lpstr>
      <vt:lpstr>Record &amp; Playback  Actions..</vt:lpstr>
      <vt:lpstr>Test cases in manual &amp; Script views..</vt:lpstr>
      <vt:lpstr>PowerPoint Presentation</vt:lpstr>
      <vt:lpstr>Advantages…</vt:lpstr>
      <vt:lpstr>PowerPoint Presentation</vt:lpstr>
      <vt:lpstr>PowerPoint Presentation</vt:lpstr>
      <vt:lpstr>PowerPoint Presentation</vt:lpstr>
      <vt:lpstr>PowerPoint Presentation</vt:lpstr>
      <vt:lpstr>Disadvantages…</vt:lpstr>
      <vt:lpstr>As of now there is no support for distributed testing</vt:lpstr>
      <vt:lpstr>Not open source The tool has a closed source code,    resulting in a smaller number of developers in the community. Selenium, one of the main competitors to Katalon, is an open-source tool that allows engineers to customize it</vt:lpstr>
      <vt:lpstr>PowerPoint Presentation</vt:lpstr>
      <vt:lpstr>Alternatives for Katalon</vt:lpstr>
      <vt:lpstr>Free Software</vt:lpstr>
      <vt:lpstr>Freemium and Premium Softwares</vt:lpstr>
      <vt:lpstr>Katalon Vs. Selenium</vt:lpstr>
      <vt:lpstr>Thank you..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Vikum Kulathunga</dc:creator>
  <cp:lastModifiedBy>Vikum Kulathunga</cp:lastModifiedBy>
  <cp:revision>27</cp:revision>
  <dcterms:created xsi:type="dcterms:W3CDTF">2020-01-05T12:06:06Z</dcterms:created>
  <dcterms:modified xsi:type="dcterms:W3CDTF">2020-01-07T02:37:53Z</dcterms:modified>
</cp:coreProperties>
</file>